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.png" ContentType="image/png"/>
  <Override PartName="/ppt/media/image6.png" ContentType="image/png"/>
  <Override PartName="/ppt/media/image8.png" ContentType="image/png"/>
  <Override PartName="/ppt/media/image7.png" ContentType="image/png"/>
  <Override PartName="/ppt/media/image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4.jpeg" ContentType="image/jpeg"/>
  <Override PartName="/ppt/media/image14.png" ContentType="image/png"/>
  <Override PartName="/ppt/media/image3.jpeg" ContentType="image/jpeg"/>
  <Override PartName="/ppt/media/image11.png" ContentType="image/png"/>
  <Override PartName="/ppt/media/image1.jpeg" ContentType="image/jpeg"/>
  <Override PartName="/ppt/media/image2.jpeg" ContentType="image/jpeg"/>
  <Override PartName="/ppt/media/image10.png" ContentType="image/png"/>
  <Override PartName="/ppt/media/image12.png" ContentType="image/png"/>
  <Override PartName="/ppt/media/image13.png" ContentType="image/png"/>
  <Override PartName="/ppt/media/image15.png" ContentType="image/png"/>
  <Override PartName="/ppt/media/image16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500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140000" y="2872440"/>
            <a:ext cx="500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70392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140000" y="28724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703920" y="28724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832000" y="25718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7524000" y="25718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140000" y="28724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5832000" y="28724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7524000" y="28724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140000" y="2571840"/>
            <a:ext cx="5003640" cy="57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500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2441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703920" y="2571840"/>
            <a:ext cx="2441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703920" y="2571840"/>
            <a:ext cx="2441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140000" y="28724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140000" y="2571840"/>
            <a:ext cx="5003640" cy="57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2441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70392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703920" y="28724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70392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140000" y="2872440"/>
            <a:ext cx="500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500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140000" y="2872440"/>
            <a:ext cx="500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70392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140000" y="28724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703920" y="28724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832000" y="25718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7524000" y="25718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140000" y="28724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5832000" y="28724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7524000" y="28724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140000" y="2571840"/>
            <a:ext cx="5003640" cy="57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500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2441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703920" y="2571840"/>
            <a:ext cx="2441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500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703920" y="2571840"/>
            <a:ext cx="2441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140000" y="28724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2441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70392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703920" y="28724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70392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140000" y="2872440"/>
            <a:ext cx="500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500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140000" y="2872440"/>
            <a:ext cx="500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70392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140000" y="28724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703920" y="28724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832000" y="25718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7524000" y="25718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140000" y="28724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5832000" y="28724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7524000" y="28724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140000" y="2571840"/>
            <a:ext cx="5003640" cy="57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500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2441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703920" y="2571840"/>
            <a:ext cx="2441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2441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703920" y="2571840"/>
            <a:ext cx="2441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703920" y="2571840"/>
            <a:ext cx="2441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140000" y="28724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2441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70392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703920" y="28724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70392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140000" y="2872440"/>
            <a:ext cx="500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500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140000" y="2872440"/>
            <a:ext cx="500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70392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140000" y="28724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6703920" y="28724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5832000" y="25718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7524000" y="25718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140000" y="28724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5832000" y="28724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7524000" y="2872440"/>
            <a:ext cx="161100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703920" y="2571840"/>
            <a:ext cx="2441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140000" y="28724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244152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70392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703920" y="28724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14000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703920" y="2571840"/>
            <a:ext cx="244152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140000" y="2872440"/>
            <a:ext cx="500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409320" y="339480"/>
            <a:ext cx="4450320" cy="1151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ko-KR" sz="3600" spc="-1" strike="noStrike">
                <a:solidFill>
                  <a:srgbClr val="ffffff"/>
                </a:solidFill>
                <a:latin typeface="Arial"/>
                <a:ea typeface="맑은 고딕"/>
              </a:rPr>
              <a:t>FREE PPT TEMPLATE</a:t>
            </a:r>
            <a:r>
              <a:rPr b="1" lang="ko-KR" sz="3600" spc="-1" strike="noStrike">
                <a:solidFill>
                  <a:srgbClr val="ffffff"/>
                </a:solidFill>
                <a:latin typeface="Arial"/>
                <a:ea typeface="맑은 고딕"/>
              </a:rPr>
              <a:t>S</a:t>
            </a:r>
            <a:endParaRPr b="0" lang="ko-K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09320" y="1563480"/>
            <a:ext cx="4450320" cy="575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ko-KR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</a:t>
            </a:r>
            <a:endParaRPr b="0" lang="ko-K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ko-KR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OF YOUR PRESENTATION HERE</a:t>
            </a:r>
            <a:endParaRPr b="0" lang="ko-K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4140000" y="2571840"/>
            <a:ext cx="5003640" cy="575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ko-KR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SECTION BREAK</a:t>
            </a:r>
            <a:endParaRPr b="0" lang="ko-K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140000" y="3147840"/>
            <a:ext cx="5003640" cy="287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ko-KR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ko-K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2627640" y="2115360"/>
            <a:ext cx="3888000" cy="575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ko-KR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Welcome!!</a:t>
            </a:r>
            <a:endParaRPr b="0" lang="ko-K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2627640" y="2700360"/>
            <a:ext cx="3887640" cy="287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ko-KR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ko-K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ko-KR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BASIC LAYOUT</a:t>
            </a:r>
            <a:endParaRPr b="0" lang="ko-K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0" y="699480"/>
            <a:ext cx="9143640" cy="287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ko-KR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ko-K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899640" y="792360"/>
            <a:ext cx="68403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Mašinsko učenje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5004000" y="4153680"/>
            <a:ext cx="4032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Strahinja Stanojević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1046/2017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1331640" y="1779840"/>
            <a:ext cx="65523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Na koju poznatu ličnost ličite?</a:t>
            </a:r>
            <a:endParaRPr b="0" lang="en-US" sz="4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2051640" y="339480"/>
            <a:ext cx="5400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Opis skupa podataka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1043640" y="1203480"/>
            <a:ext cx="7416360" cy="20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Skup podataka se sastoji od 50 poznatih ličnosti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Za svaku postoji po 20 slika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 </a:t>
            </a:r>
            <a:endParaRPr b="0" lang="en-US" sz="2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Neke od ličnosti…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3" descr=""/>
          <p:cNvPicPr/>
          <p:nvPr/>
        </p:nvPicPr>
        <p:blipFill>
          <a:blip r:embed="rId1"/>
          <a:stretch/>
        </p:blipFill>
        <p:spPr>
          <a:xfrm>
            <a:off x="1907640" y="132840"/>
            <a:ext cx="5306760" cy="489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403640" y="364680"/>
            <a:ext cx="6336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Rešavanje problema prepoznavanja osobe na slici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683640" y="1419480"/>
            <a:ext cx="8064360" cy="16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Za određivanje 128 mera lica se koristi unapred utreniran model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 </a:t>
            </a:r>
            <a:endParaRPr b="0" lang="en-US" sz="2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Metod koji se koristi za klasifikaciju je metod potpornih vektora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 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611640" y="194400"/>
            <a:ext cx="8352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Metod potpornih vektora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467640" y="865440"/>
            <a:ext cx="8352720" cy="40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Parametri se biraju iz skupa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  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Za odabir parametara se koristi GridSearchCV (uključena unakrsna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validacija)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 </a:t>
            </a:r>
            <a:endParaRPr b="0" lang="en-US" sz="2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Najbolji parametri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 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82" name="Picture 6" descr=""/>
          <p:cNvPicPr/>
          <p:nvPr/>
        </p:nvPicPr>
        <p:blipFill>
          <a:blip r:embed="rId1"/>
          <a:stretch/>
        </p:blipFill>
        <p:spPr>
          <a:xfrm>
            <a:off x="544680" y="1563480"/>
            <a:ext cx="8486280" cy="628200"/>
          </a:xfrm>
          <a:prstGeom prst="rect">
            <a:avLst/>
          </a:prstGeom>
          <a:ln>
            <a:noFill/>
          </a:ln>
        </p:spPr>
      </p:pic>
      <p:pic>
        <p:nvPicPr>
          <p:cNvPr id="183" name="Picture 7" descr=""/>
          <p:cNvPicPr/>
          <p:nvPr/>
        </p:nvPicPr>
        <p:blipFill>
          <a:blip r:embed="rId2"/>
          <a:stretch/>
        </p:blipFill>
        <p:spPr>
          <a:xfrm>
            <a:off x="611640" y="3651840"/>
            <a:ext cx="8486280" cy="69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755640" y="915480"/>
            <a:ext cx="7920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Preciznost na test skupu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85" name="Picture 4" descr=""/>
          <p:cNvPicPr/>
          <p:nvPr/>
        </p:nvPicPr>
        <p:blipFill>
          <a:blip r:embed="rId1"/>
          <a:stretch/>
        </p:blipFill>
        <p:spPr>
          <a:xfrm>
            <a:off x="472680" y="1995840"/>
            <a:ext cx="8486280" cy="62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547640" y="298080"/>
            <a:ext cx="6120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K najbližih suseda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539640" y="915480"/>
            <a:ext cx="8208720" cy="24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Rezultati sa brojem suseda manjim od 20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Sa povećanjem broja suseda (preko 30) preciznost očekivano opada 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88" name="Picture 7" descr=""/>
          <p:cNvPicPr/>
          <p:nvPr/>
        </p:nvPicPr>
        <p:blipFill>
          <a:blip r:embed="rId1"/>
          <a:stretch/>
        </p:blipFill>
        <p:spPr>
          <a:xfrm>
            <a:off x="354960" y="1417680"/>
            <a:ext cx="8505360" cy="390240"/>
          </a:xfrm>
          <a:prstGeom prst="rect">
            <a:avLst/>
          </a:prstGeom>
          <a:ln>
            <a:noFill/>
          </a:ln>
        </p:spPr>
      </p:pic>
      <p:pic>
        <p:nvPicPr>
          <p:cNvPr id="189" name="Picture 8" descr=""/>
          <p:cNvPicPr/>
          <p:nvPr/>
        </p:nvPicPr>
        <p:blipFill>
          <a:blip r:embed="rId2"/>
          <a:stretch/>
        </p:blipFill>
        <p:spPr>
          <a:xfrm>
            <a:off x="389160" y="1922760"/>
            <a:ext cx="8476920" cy="618840"/>
          </a:xfrm>
          <a:prstGeom prst="rect">
            <a:avLst/>
          </a:prstGeom>
          <a:ln>
            <a:noFill/>
          </a:ln>
        </p:spPr>
      </p:pic>
      <p:pic>
        <p:nvPicPr>
          <p:cNvPr id="190" name="Picture 9" descr=""/>
          <p:cNvPicPr/>
          <p:nvPr/>
        </p:nvPicPr>
        <p:blipFill>
          <a:blip r:embed="rId3"/>
          <a:stretch/>
        </p:blipFill>
        <p:spPr>
          <a:xfrm>
            <a:off x="376920" y="3363840"/>
            <a:ext cx="8534160" cy="418680"/>
          </a:xfrm>
          <a:prstGeom prst="rect">
            <a:avLst/>
          </a:prstGeom>
          <a:ln>
            <a:noFill/>
          </a:ln>
        </p:spPr>
      </p:pic>
      <p:pic>
        <p:nvPicPr>
          <p:cNvPr id="191" name="Picture 10" descr=""/>
          <p:cNvPicPr/>
          <p:nvPr/>
        </p:nvPicPr>
        <p:blipFill>
          <a:blip r:embed="rId4"/>
          <a:stretch/>
        </p:blipFill>
        <p:spPr>
          <a:xfrm>
            <a:off x="354960" y="3867840"/>
            <a:ext cx="8505360" cy="64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0" y="411480"/>
            <a:ext cx="8136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Neuronske mreže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677880" y="987480"/>
            <a:ext cx="7992360" cy="27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Skup podataka je jako mali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Dobijeni rezultati veoma loši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Pokušaj sa poznatom VGG mrežom i jednom čiju sam arhitekturu sam osmislio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Razlike u rezultatima gotovo da nema 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3" descr=""/>
          <p:cNvPicPr/>
          <p:nvPr/>
        </p:nvPicPr>
        <p:blipFill>
          <a:blip r:embed="rId1"/>
          <a:stretch/>
        </p:blipFill>
        <p:spPr>
          <a:xfrm>
            <a:off x="3600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4140000" y="2571840"/>
            <a:ext cx="5003640" cy="57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4140000" y="3147840"/>
            <a:ext cx="5003640" cy="28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115640" y="403920"/>
            <a:ext cx="7056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Definicija problema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827640" y="1275480"/>
            <a:ext cx="6336360" cy="20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Prepoznavanje lica je danas veoma važan problem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 </a:t>
            </a:r>
            <a:endParaRPr b="0" lang="en-US" sz="22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Facebook </a:t>
            </a:r>
            <a:endParaRPr b="0" lang="en-US" sz="22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biometrijske brave </a:t>
            </a:r>
            <a:endParaRPr b="0" lang="en-US" sz="22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sistemi za nadzor…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4140000" y="2571840"/>
            <a:ext cx="5003640" cy="57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4140000" y="3147840"/>
            <a:ext cx="5003640" cy="28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1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4140000" y="2571840"/>
            <a:ext cx="5003640" cy="57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4140000" y="3147840"/>
            <a:ext cx="5003640" cy="28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4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4140000" y="2571840"/>
            <a:ext cx="5003640" cy="57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4140000" y="3147840"/>
            <a:ext cx="5003640" cy="28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4140000" y="2571840"/>
            <a:ext cx="5003640" cy="57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4140000" y="3147840"/>
            <a:ext cx="5003640" cy="28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4140000" y="2571840"/>
            <a:ext cx="5003640" cy="57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4140000" y="3147840"/>
            <a:ext cx="5003640" cy="28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4140000" y="2571840"/>
            <a:ext cx="5003640" cy="57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4140000" y="3147840"/>
            <a:ext cx="5003640" cy="28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2289960" y="2142360"/>
            <a:ext cx="3960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Kraj </a:t>
            </a:r>
            <a:r>
              <a:rPr b="0" lang="en-US" sz="3600" spc="-1" strike="noStrike">
                <a:solidFill>
                  <a:srgbClr val="000000"/>
                </a:solidFill>
                <a:latin typeface="Wingdings"/>
                <a:ea typeface="Arial Unicode MS"/>
              </a:rPr>
              <a:t></a:t>
            </a: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 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51640" y="336240"/>
            <a:ext cx="4680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Opšti način rešavanja problema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39640" y="915480"/>
            <a:ext cx="8280720" cy="20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Prvi korak u prepoznavanju osobe na slici je izdvajanje samog lica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 </a:t>
            </a:r>
            <a:endParaRPr b="0" lang="en-US" sz="2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HOG – Histogram of Oriented Gradients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 </a:t>
            </a:r>
            <a:endParaRPr b="0" lang="en-US" sz="2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Svaki piksel se zameni strelicom u najtamnijem pravcu - gradijent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63" name="Picture 3" descr=""/>
          <p:cNvPicPr/>
          <p:nvPr/>
        </p:nvPicPr>
        <p:blipFill>
          <a:blip r:embed="rId1"/>
          <a:stretch/>
        </p:blipFill>
        <p:spPr>
          <a:xfrm>
            <a:off x="2289240" y="2977560"/>
            <a:ext cx="4205160" cy="165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379440" y="195480"/>
            <a:ext cx="8364240" cy="24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Pojednostavljivanje – deljenje slike na 16x16 piksela i računanje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koliko gradijenata pokazuje u kom pravcu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65" name="Picture 2" descr=""/>
          <p:cNvPicPr/>
          <p:nvPr/>
        </p:nvPicPr>
        <p:blipFill>
          <a:blip r:embed="rId1"/>
          <a:stretch/>
        </p:blipFill>
        <p:spPr>
          <a:xfrm>
            <a:off x="1396800" y="1707480"/>
            <a:ext cx="6329880" cy="233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035720" y="195480"/>
            <a:ext cx="7128360" cy="137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Traženje lica se vrši tako što se nađe deo slike koji najviše liči na trening skup gde se nalaze različita lica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67" name="Picture 6" descr=""/>
          <p:cNvPicPr/>
          <p:nvPr/>
        </p:nvPicPr>
        <p:blipFill>
          <a:blip r:embed="rId1"/>
          <a:stretch/>
        </p:blipFill>
        <p:spPr>
          <a:xfrm>
            <a:off x="1819440" y="1131480"/>
            <a:ext cx="5561280" cy="387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755640" y="555480"/>
            <a:ext cx="7488360" cy="170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Face landmark estimation algoritam – 68 značajnih tačaka </a:t>
            </a:r>
            <a:endParaRPr b="0" lang="en-US" sz="22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oči </a:t>
            </a:r>
            <a:endParaRPr b="0" lang="en-US" sz="22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brada </a:t>
            </a:r>
            <a:endParaRPr b="0" lang="en-US" sz="22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nos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69" name="Picture 6" descr=""/>
          <p:cNvPicPr/>
          <p:nvPr/>
        </p:nvPicPr>
        <p:blipFill>
          <a:blip r:embed="rId1"/>
          <a:stretch/>
        </p:blipFill>
        <p:spPr>
          <a:xfrm>
            <a:off x="2528280" y="1275480"/>
            <a:ext cx="3943080" cy="375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611640" y="339480"/>
            <a:ext cx="8136720" cy="36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Afine transformacije kako bi sva lica bila relativno poravnata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 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Obučavanje neuronske mreže da prepozna 128 važnih mera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svakog lica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 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71" name="Picture 4" descr=""/>
          <p:cNvPicPr/>
          <p:nvPr/>
        </p:nvPicPr>
        <p:blipFill>
          <a:blip r:embed="rId1"/>
          <a:stretch/>
        </p:blipFill>
        <p:spPr>
          <a:xfrm>
            <a:off x="1926000" y="915480"/>
            <a:ext cx="5507640" cy="154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395640" y="555480"/>
            <a:ext cx="8280720" cy="1583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marL="343080" indent="-342720" algn="ctr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ko-KR" sz="2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Mere nisu unapred poznate, njih uči sama mreža</a:t>
            </a:r>
            <a:endParaRPr b="0" lang="ko-KR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endParaRPr b="0" lang="ko-K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Picture 3" descr=""/>
          <p:cNvPicPr/>
          <p:nvPr/>
        </p:nvPicPr>
        <p:blipFill>
          <a:blip r:embed="rId1"/>
          <a:stretch/>
        </p:blipFill>
        <p:spPr>
          <a:xfrm>
            <a:off x="1187640" y="1355400"/>
            <a:ext cx="6912360" cy="344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3" descr=""/>
          <p:cNvPicPr/>
          <p:nvPr/>
        </p:nvPicPr>
        <p:blipFill>
          <a:blip r:embed="rId1"/>
          <a:stretch/>
        </p:blipFill>
        <p:spPr>
          <a:xfrm>
            <a:off x="1259640" y="30240"/>
            <a:ext cx="6808680" cy="511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2491</TotalTime>
  <Application>LibreOffice/6.0.3.2$Linux_X86_64 LibreOffice_project/00m0$Build-2</Application>
  <Words>199</Words>
  <Paragraphs>76</Paragraphs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2016-12-05T23:26:54Z</dcterms:created>
  <dc:creator>googleslidesppt.com;allppt.com</dc:creator>
  <dc:description/>
  <dc:language>en-US</dc:language>
  <cp:lastModifiedBy/>
  <dcterms:modified xsi:type="dcterms:W3CDTF">2019-09-09T12:19:30Z</dcterms:modified>
  <cp:revision>126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26</vt:i4>
  </property>
</Properties>
</file>